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02" r:id="rId1"/>
  </p:sldMasterIdLst>
  <p:sldIdLst>
    <p:sldId id="293" r:id="rId2"/>
    <p:sldId id="256" r:id="rId3"/>
    <p:sldId id="257" r:id="rId4"/>
    <p:sldId id="259" r:id="rId5"/>
    <p:sldId id="263" r:id="rId6"/>
    <p:sldId id="261" r:id="rId7"/>
    <p:sldId id="265" r:id="rId8"/>
    <p:sldId id="267" r:id="rId9"/>
    <p:sldId id="268" r:id="rId10"/>
    <p:sldId id="270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95" r:id="rId20"/>
  </p:sldIdLst>
  <p:sldSz cx="9144000" cy="6858000" type="screen4x3"/>
  <p:notesSz cx="6858000" cy="9144000"/>
  <p:defaultTextStyle>
    <a:defPPr>
      <a:defRPr lang="ar-QA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40"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1" autoAdjust="0"/>
    <p:restoredTop sz="94581" autoAdjust="0"/>
  </p:normalViewPr>
  <p:slideViewPr>
    <p:cSldViewPr>
      <p:cViewPr>
        <p:scale>
          <a:sx n="77" d="100"/>
          <a:sy n="77" d="100"/>
        </p:scale>
        <p:origin x="-630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8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9.xml"/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EG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EG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EG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EG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EG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EG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EG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EG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EG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EG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EG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21300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300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2ECBC7C-CD78-4970-A9F3-05C91AEC668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9B7D6-247A-4480-926F-D70C41BB6A5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E7465-5F34-4990-B2D5-776F77AC6CA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15A45-F6FC-41A5-B900-DBAFA9638F2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CE372-53BF-4775-A3A3-0A4C32DA3AE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A1521-647D-4825-9100-F678BC9334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48E28-2499-4F7A-A2A3-F2CB698BD92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D8F72-1EC8-4977-8D61-BB144AF3B41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A7990-2B33-491C-B0A2-9120ED0739A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6509E-BF59-45EE-9F58-F2D3B3151EF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EG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9380E-C36E-4179-AE01-0FEA551DAD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211971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EG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1972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EG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211974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EG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1975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EG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1976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EG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1977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EG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1978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EG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1979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EG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1980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EG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1981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EG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1982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EG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21198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1198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1985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198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1198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fld id="{F136CF5D-9D2E-42B8-A64A-1F692C3BB81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5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ransition spd="med">
    <p:pull dir="ld"/>
  </p:transition>
  <p:txStyles>
    <p:titleStyle>
      <a:lvl1pPr algn="l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dawahmemo.com/" TargetMode="Externa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uiatm7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4725988"/>
            <a:ext cx="2376488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4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2349500"/>
            <a:ext cx="7561263" cy="1943100"/>
          </a:xfrm>
          <a:solidFill>
            <a:schemeClr val="accent2"/>
          </a:solidFill>
        </p:spPr>
        <p:txBody>
          <a:bodyPr anchor="ctr"/>
          <a:lstStyle/>
          <a:p>
            <a:pPr eaLnBrk="1" hangingPunct="1">
              <a:lnSpc>
                <a:spcPct val="90000"/>
              </a:lnSpc>
              <a:defRPr/>
            </a:pPr>
            <a:r>
              <a:rPr lang="te-IN" sz="4800" dirty="0" smtClean="0">
                <a:solidFill>
                  <a:srgbClr val="FFFF00"/>
                </a:solidFill>
                <a:latin typeface="Arial Black" pitchFamily="34" charset="0"/>
                <a:cs typeface="Times New Roman" pitchFamily="18" charset="0"/>
              </a:rPr>
              <a:t>ధర్మప్రచార కళ</a:t>
            </a:r>
            <a:endParaRPr lang="en-US" sz="4800" dirty="0" smtClean="0">
              <a:solidFill>
                <a:srgbClr val="FFFF00"/>
              </a:solidFill>
              <a:latin typeface="Arial Black" pitchFamily="34" charset="0"/>
              <a:cs typeface="Times New Roman" pitchFamily="18" charset="0"/>
            </a:endParaRPr>
          </a:p>
        </p:txBody>
      </p:sp>
      <p:pic>
        <p:nvPicPr>
          <p:cNvPr id="3076" name="Picture 13" descr="uiatm19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4725988"/>
            <a:ext cx="2232025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15" descr="uiatm19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275" y="4725988"/>
            <a:ext cx="2376488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16"/>
          <p:cNvSpPr>
            <a:spLocks noChangeArrowheads="1"/>
          </p:cNvSpPr>
          <p:nvPr/>
        </p:nvSpPr>
        <p:spPr bwMode="auto">
          <a:xfrm>
            <a:off x="250825" y="188913"/>
            <a:ext cx="48228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b="1">
                <a:solidFill>
                  <a:srgbClr val="FFFFFF"/>
                </a:solidFill>
                <a:hlinkClick r:id="rId5"/>
              </a:rPr>
              <a:t>www.dawahmemo.com</a:t>
            </a:r>
            <a:r>
              <a:rPr kumimoji="1" lang="en-US" b="1">
                <a:solidFill>
                  <a:srgbClr val="FFFFFF"/>
                </a:solidFill>
              </a:rPr>
              <a:t> </a:t>
            </a:r>
            <a:r>
              <a:rPr kumimoji="1" lang="ar-SA" b="1">
                <a:solidFill>
                  <a:srgbClr val="FFFFFF"/>
                </a:solidFill>
              </a:rPr>
              <a:t>مكتبة موقع المفكرة الدعوية</a:t>
            </a:r>
            <a:endParaRPr kumimoji="1" lang="th-TH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87450" y="765175"/>
            <a:ext cx="7777163" cy="863600"/>
          </a:xfrm>
          <a:solidFill>
            <a:schemeClr val="accent2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te-IN" sz="4000" dirty="0">
                <a:solidFill>
                  <a:srgbClr val="FFFF00"/>
                </a:solidFill>
                <a:latin typeface="Arial Black" pitchFamily="34" charset="0"/>
                <a:cs typeface="Times New Roman" pitchFamily="18" charset="0"/>
              </a:rPr>
              <a:t>ధర్మప్రచార కళ</a:t>
            </a:r>
            <a:endParaRPr lang="en-US" sz="4000" b="0" dirty="0" smtClean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2132856"/>
            <a:ext cx="802838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te-IN" sz="2400" dirty="0" smtClean="0"/>
              <a:t>ముజాహిద్ (అల్లాహ్ మార్గంలో శ్రమించేవారి)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లక్షణాలు</a:t>
            </a:r>
            <a:r>
              <a:rPr lang="te-IN" sz="2400" dirty="0" smtClean="0"/>
              <a:t> కలిగి ఉండండి మరియు వారి దుస్తుల వంటి </a:t>
            </a:r>
            <a:r>
              <a:rPr lang="te-IN" sz="2400" u="sng" dirty="0" smtClean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దుస్తులు</a:t>
            </a:r>
            <a:r>
              <a:rPr lang="te-IN" sz="2400" dirty="0" smtClean="0"/>
              <a:t> ధరించండి. ఎందుకంటే దావహ్ అనేది షైతాన్, షిర్క్  మరియు కుఫ్ర్ లపై చేసే </a:t>
            </a:r>
            <a:r>
              <a:rPr lang="te-IN" sz="2400" u="sng" dirty="0" smtClean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యుద్ధం</a:t>
            </a:r>
            <a:r>
              <a:rPr lang="te-IN" sz="2400" dirty="0" smtClean="0"/>
              <a:t>. 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te-IN" sz="2400" dirty="0" smtClean="0"/>
              <a:t>అంతర్ దృష్టితో మరియు వివేకంతో, ఎంతో కష్టపడితే గాని లభించని 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సరైన జ్ఞానాన్ని </a:t>
            </a:r>
            <a:r>
              <a:rPr lang="te-IN" sz="2400" dirty="0" smtClean="0"/>
              <a:t>సంపాదించండి. 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te-IN" sz="2400" dirty="0" smtClean="0"/>
              <a:t>ఆదర్శవంతమైన జీవితాన్ని ఊహించవద్దు. ప్రతి ఒక్కరి వద్ద ఏదో ఒక లోపం ఉంటుంది. అందరూ పరిపూర్ణంగా ఉండాలని భావించవద్దు. ఊహలలో జీవించవద్దు. సముచితమైన విధంగా మాత్రమే ఊహించండి.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1" name="Rectangle 1029"/>
          <p:cNvSpPr>
            <a:spLocks noGrp="1" noChangeArrowheads="1"/>
          </p:cNvSpPr>
          <p:nvPr>
            <p:ph type="ctrTitle"/>
          </p:nvPr>
        </p:nvSpPr>
        <p:spPr>
          <a:xfrm>
            <a:off x="1116013" y="765175"/>
            <a:ext cx="7848600" cy="863600"/>
          </a:xfrm>
          <a:solidFill>
            <a:schemeClr val="accent2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te-IN" sz="4000" dirty="0">
                <a:solidFill>
                  <a:srgbClr val="FFFF00"/>
                </a:solidFill>
                <a:latin typeface="Arial Black" pitchFamily="34" charset="0"/>
                <a:cs typeface="Times New Roman" pitchFamily="18" charset="0"/>
              </a:rPr>
              <a:t>ధర్మప్రచార కళ</a:t>
            </a:r>
            <a:endParaRPr lang="en-US" sz="4000" b="0" dirty="0" smtClean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2081748"/>
            <a:ext cx="802838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8"/>
            </a:pPr>
            <a:r>
              <a:rPr lang="te-IN" sz="2400" dirty="0" smtClean="0"/>
              <a:t>అల్లాహ్ యొక్క అనుగ్రహం గురించి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నిరాశపడవద్దు</a:t>
            </a:r>
            <a:r>
              <a:rPr lang="te-IN" sz="2400" dirty="0" smtClean="0"/>
              <a:t>. కొందరు ప్రజలు ఎప్పుడూ నెగిటివ్ గా ఆలోచిస్తూ ఉంటారు - </a:t>
            </a:r>
            <a:r>
              <a:rPr lang="en-US" sz="2400" dirty="0" smtClean="0"/>
              <a:t>“</a:t>
            </a:r>
            <a:r>
              <a:rPr lang="te-IN" sz="2400" dirty="0" smtClean="0"/>
              <a:t>ఈ మనిషిపై ఆశలు పెట్టుకోలేము, ఈ వ్యక్తి కొరకు వెచ్చించే సమయం మరియు శ్రమ వృథా  అయిపోతుంది.</a:t>
            </a:r>
            <a:r>
              <a:rPr lang="en-US" sz="2400" dirty="0" smtClean="0"/>
              <a:t>”</a:t>
            </a:r>
            <a:r>
              <a:rPr lang="te-IN" sz="2400" dirty="0" smtClean="0"/>
              <a:t> మనం ఎప్పుడూ పాజిటివ్ గా ఆలోచించాలి. ఎవరి గురించైనా తీర్మానించుకోవటం చిట్టచివరి పని.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8"/>
            </a:pPr>
            <a:r>
              <a:rPr lang="te-IN" sz="2400" dirty="0" smtClean="0"/>
              <a:t>పాజిటివ్ ఆలోచనా విధానాన్నే ఎల్లవేళలా </a:t>
            </a:r>
            <a:r>
              <a:rPr lang="te-IN" sz="2400" u="sng" dirty="0" smtClean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వృద్ధి</a:t>
            </a:r>
            <a:r>
              <a:rPr lang="te-IN" sz="2400" dirty="0" smtClean="0"/>
              <a:t>  చేసుకోండి. మీకు మీరు తక్కువగా అంచనా వేసుకోవద్దు. ప్రవక్తలను మరియు ప్రజల పై వారి ప్రభావాన్ని గుర్తుంచుకోండి. మీకు సాధ్యమైనంత ఉత్తమంగా కృషి చేయండి. మార్గదర్శకత్వం అల్లాహ్ నుండే లభిస్తుంది మరియు ఫలితాలు కూడా అల్లాహ్ చేతులలోనే ఉంటాయి.  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16013" y="765175"/>
            <a:ext cx="7848600" cy="863600"/>
          </a:xfrm>
          <a:solidFill>
            <a:schemeClr val="accent2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te-IN" sz="4000" dirty="0">
                <a:solidFill>
                  <a:srgbClr val="FFFF00"/>
                </a:solidFill>
                <a:latin typeface="Arial Black" pitchFamily="34" charset="0"/>
                <a:cs typeface="Times New Roman" pitchFamily="18" charset="0"/>
              </a:rPr>
              <a:t>ధర్మప్రచార కళ</a:t>
            </a:r>
            <a:endParaRPr lang="en-US" sz="4000" b="0" dirty="0" smtClean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2132856"/>
            <a:ext cx="8028384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0"/>
            </a:pPr>
            <a:r>
              <a:rPr lang="te-IN" sz="2400" dirty="0" smtClean="0"/>
              <a:t> ప్రజలతో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జీవించండి</a:t>
            </a:r>
            <a:r>
              <a:rPr lang="te-IN" sz="2400" dirty="0" smtClean="0"/>
              <a:t> మరియు వారిని భరించండి.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0"/>
            </a:pPr>
            <a:r>
              <a:rPr lang="te-IN" sz="2400" dirty="0" smtClean="0"/>
              <a:t>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దుఆ</a:t>
            </a:r>
            <a:r>
              <a:rPr lang="te-IN" sz="2400" dirty="0" smtClean="0"/>
              <a:t> చేయండి. 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0"/>
            </a:pPr>
            <a:r>
              <a:rPr lang="te-IN" sz="2400" dirty="0" smtClean="0"/>
              <a:t> ధర్మప్రచారంలో </a:t>
            </a:r>
            <a:r>
              <a:rPr lang="en-US" sz="2400" dirty="0" smtClean="0"/>
              <a:t>‘</a:t>
            </a:r>
            <a:r>
              <a:rPr lang="te-IN" sz="2400" dirty="0" smtClean="0"/>
              <a:t>భయం</a:t>
            </a:r>
            <a:r>
              <a:rPr lang="en-US" sz="2400" dirty="0" smtClean="0"/>
              <a:t>&amp;</a:t>
            </a:r>
            <a:r>
              <a:rPr lang="te-IN" sz="2400" dirty="0" smtClean="0"/>
              <a:t>ఆశ</a:t>
            </a:r>
            <a:r>
              <a:rPr lang="en-US" sz="2400" dirty="0" smtClean="0"/>
              <a:t>’</a:t>
            </a:r>
            <a:r>
              <a:rPr lang="te-IN" sz="2400" dirty="0" smtClean="0"/>
              <a:t>ల మధ్య </a:t>
            </a:r>
            <a:r>
              <a:rPr lang="te-IN" sz="2400" u="sng" dirty="0" smtClean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సమతుల్యాన్ని</a:t>
            </a:r>
            <a:r>
              <a:rPr lang="te-IN" sz="2400" dirty="0" smtClean="0"/>
              <a:t> పాటించండి.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0"/>
            </a:pPr>
            <a:r>
              <a:rPr lang="te-IN" sz="2400" u="sng" dirty="0" smtClean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క్రమబద్ధంగా</a:t>
            </a:r>
            <a:r>
              <a:rPr lang="te-IN" sz="2400" dirty="0" smtClean="0"/>
              <a:t> ధర్మప్రచారం చేయండి. 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0"/>
            </a:pPr>
            <a:r>
              <a:rPr lang="te-IN" sz="2400" dirty="0" smtClean="0"/>
              <a:t> ధర్మప్రచారంలో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సహనం</a:t>
            </a:r>
            <a:r>
              <a:rPr lang="te-IN" sz="2400" dirty="0" smtClean="0"/>
              <a:t> మరియు 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ఓర్పు</a:t>
            </a:r>
            <a:r>
              <a:rPr lang="te-IN" sz="2400" dirty="0" smtClean="0"/>
              <a:t> చూపండి.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0"/>
            </a:pPr>
            <a:r>
              <a:rPr lang="te-IN" sz="2400" dirty="0" smtClean="0"/>
              <a:t> మీ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పలుకల</a:t>
            </a:r>
            <a:r>
              <a:rPr lang="te-IN" sz="2400" dirty="0" smtClean="0"/>
              <a:t> విషయంలో జాగ్రత్త వహించండి. 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16013" y="765175"/>
            <a:ext cx="7848600" cy="863600"/>
          </a:xfrm>
          <a:solidFill>
            <a:schemeClr val="accent2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te-IN" sz="4000" dirty="0">
                <a:solidFill>
                  <a:srgbClr val="FFFF00"/>
                </a:solidFill>
                <a:latin typeface="Arial Black" pitchFamily="34" charset="0"/>
                <a:cs typeface="Times New Roman" pitchFamily="18" charset="0"/>
              </a:rPr>
              <a:t>ధర్మప్రచార కళ</a:t>
            </a:r>
            <a:endParaRPr lang="en-US" sz="4000" b="0" dirty="0" smtClean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988840"/>
            <a:ext cx="802838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6"/>
            </a:pPr>
            <a:r>
              <a:rPr lang="te-IN" sz="2400" dirty="0" smtClean="0"/>
              <a:t> పలుకుల కంటే హావభావాలు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బిగ్గరగా</a:t>
            </a:r>
            <a:r>
              <a:rPr lang="te-IN" sz="2400" dirty="0" smtClean="0"/>
              <a:t> పలుకుతాయి. 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6"/>
            </a:pPr>
            <a:r>
              <a:rPr lang="te-IN" sz="2400" dirty="0" smtClean="0"/>
              <a:t> సమయం మరియు సందర్భం చాలా ముఖ్యం. 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6"/>
            </a:pPr>
            <a:r>
              <a:rPr lang="te-IN" sz="2400" dirty="0" smtClean="0"/>
              <a:t> ప్రత్యేకించి కొందరు ప్రజలపై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దాడి</a:t>
            </a:r>
            <a:r>
              <a:rPr lang="te-IN" sz="2400" dirty="0" smtClean="0"/>
              <a:t> చేయవద్దు. జనరలైజ్ చేయవద్దు. ఒక ముస్లిం దుష్టుడు కాడు మరియు అతని వద్ద దూషించే నోరు ఉండదు. </a:t>
            </a:r>
            <a:r>
              <a:rPr lang="en-US" sz="2400" dirty="0" smtClean="0"/>
              <a:t>“</a:t>
            </a:r>
            <a:r>
              <a:rPr lang="te-IN" sz="2400" dirty="0" smtClean="0"/>
              <a:t>ఓ ప్రజలారా, మీరెందుకు తప్పు చేస్తున్నారు</a:t>
            </a:r>
            <a:r>
              <a:rPr lang="en-US" sz="2400" dirty="0" smtClean="0"/>
              <a:t>?”</a:t>
            </a:r>
            <a:r>
              <a:rPr lang="te-IN" sz="2400" dirty="0" smtClean="0"/>
              <a:t> మీరక్కడ ఇస్లాం గురించి తెలపడానికి ఉన్నారు, అంతేగాని దాడి చేయడం కొరకు కాదు. 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6"/>
            </a:pPr>
            <a:r>
              <a:rPr lang="te-IN" sz="2400" dirty="0" smtClean="0"/>
              <a:t> తీర్పుదినం కోసం ఈ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అవకాశాలను</a:t>
            </a:r>
            <a:r>
              <a:rPr lang="te-IN" sz="2400" dirty="0" smtClean="0"/>
              <a:t> మరియు ఈ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ఖజానాలను</a:t>
            </a:r>
            <a:r>
              <a:rPr lang="te-IN" sz="2400" dirty="0" smtClean="0"/>
              <a:t> చేజిక్కించుకోండి. 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6"/>
            </a:pPr>
            <a:r>
              <a:rPr lang="te-IN" sz="2400" dirty="0" smtClean="0"/>
              <a:t> దీని గురించి బడాయి చెప్పుకోవద్దు. మీ సంకల్పాన్ని పాడు చేసుకోవద్దు. మిమ్మల్ని మీరు పొగుడుకోవద్దు. 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16013" y="765175"/>
            <a:ext cx="7848600" cy="863600"/>
          </a:xfrm>
          <a:solidFill>
            <a:schemeClr val="accent2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te-IN" sz="4000" dirty="0">
                <a:solidFill>
                  <a:srgbClr val="FFFF00"/>
                </a:solidFill>
                <a:latin typeface="Arial Black" pitchFamily="34" charset="0"/>
                <a:cs typeface="Times New Roman" pitchFamily="18" charset="0"/>
              </a:rPr>
              <a:t>ధర్మప్రచార కళ</a:t>
            </a:r>
            <a:endParaRPr lang="en-US" sz="4000" b="0" dirty="0" smtClean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2070715"/>
            <a:ext cx="8028384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1"/>
            </a:pPr>
            <a:r>
              <a:rPr lang="te-IN" sz="2400" dirty="0" smtClean="0"/>
              <a:t> తరచుగా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మనం</a:t>
            </a:r>
            <a:r>
              <a:rPr lang="te-IN" sz="2400" dirty="0" smtClean="0"/>
              <a:t> అనే పదాన్ని వాడండి. 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1"/>
            </a:pPr>
            <a:r>
              <a:rPr lang="te-IN" sz="2400" dirty="0" smtClean="0"/>
              <a:t> ఎదుటివారిని </a:t>
            </a:r>
            <a:r>
              <a:rPr lang="te-IN" sz="2400" u="sng" dirty="0" smtClean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వేలెత్తి</a:t>
            </a:r>
            <a:r>
              <a:rPr lang="te-IN" sz="2400" dirty="0" smtClean="0"/>
              <a:t> చూపవద్దు. 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1"/>
            </a:pPr>
            <a:r>
              <a:rPr lang="te-IN" sz="2400" dirty="0" smtClean="0"/>
              <a:t> మన చుట్టూ ఉన్న అరాచకత్వాన్ని చూసి నిరాశ చెందవద్దు.    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e-IN" sz="2400" dirty="0"/>
              <a:t> </a:t>
            </a:r>
            <a:r>
              <a:rPr lang="te-IN" sz="2400" dirty="0" smtClean="0"/>
              <a:t>     </a:t>
            </a:r>
            <a:r>
              <a:rPr lang="en-US" sz="2400" dirty="0" smtClean="0"/>
              <a:t>“</a:t>
            </a:r>
            <a:r>
              <a:rPr lang="te-IN" sz="2400" dirty="0" smtClean="0"/>
              <a:t>నా దాసులలో నుండి కొందరు విధేయులను మీరు గుర్తిస్తారు.</a:t>
            </a:r>
            <a:r>
              <a:rPr lang="en-US" sz="2400" dirty="0" smtClean="0"/>
              <a:t>”</a:t>
            </a:r>
            <a:endParaRPr lang="te-IN" sz="2400" dirty="0" smtClean="0"/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4"/>
            </a:pPr>
            <a:r>
              <a:rPr lang="te-IN" sz="2400" dirty="0" smtClean="0"/>
              <a:t> ధర్మప్రచారకుడు ప్రజలతో పాటు అసలు జీవితాన్ని గడపాలి. వారికి 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e-IN" sz="2400" dirty="0"/>
              <a:t> </a:t>
            </a:r>
            <a:r>
              <a:rPr lang="te-IN" sz="2400" dirty="0" smtClean="0"/>
              <a:t>     దగ్గరగా ఉండాలి. వారి కష్టనష్టాలను వారితో పాటు భరించాలి. 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5"/>
            </a:pPr>
            <a:r>
              <a:rPr lang="te-IN" sz="2400" dirty="0" smtClean="0"/>
              <a:t> అపుడపుడు వారి </a:t>
            </a:r>
            <a:r>
              <a:rPr lang="te-IN" sz="2400" dirty="0"/>
              <a:t>నుండి దూరమై </a:t>
            </a:r>
            <a:r>
              <a:rPr lang="te-IN" sz="2400" dirty="0" smtClean="0"/>
              <a:t>మీ ఆత్మపరిశీలన కోసం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e-IN" sz="2400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te-IN" sz="2400" dirty="0" smtClean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  </a:t>
            </a:r>
            <a:r>
              <a:rPr lang="te-IN" sz="2400" u="sng" dirty="0" smtClean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ఏకాంతం</a:t>
            </a:r>
            <a:r>
              <a:rPr lang="te-IN" sz="2400" dirty="0" smtClean="0"/>
              <a:t> పాటించాలి. 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16013" y="765175"/>
            <a:ext cx="7848600" cy="863600"/>
          </a:xfrm>
          <a:solidFill>
            <a:schemeClr val="accent2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te-IN" sz="4000" dirty="0">
                <a:solidFill>
                  <a:srgbClr val="FFFF00"/>
                </a:solidFill>
                <a:latin typeface="Arial Black" pitchFamily="34" charset="0"/>
                <a:cs typeface="Times New Roman" pitchFamily="18" charset="0"/>
              </a:rPr>
              <a:t>ధర్మప్రచార కళ</a:t>
            </a:r>
            <a:endParaRPr lang="en-US" sz="4000" b="0" dirty="0" smtClean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2204864"/>
            <a:ext cx="802838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6"/>
            </a:pPr>
            <a:r>
              <a:rPr lang="te-IN" sz="2400" dirty="0" smtClean="0"/>
              <a:t> ప్రజలతో మాట్లాడేటపుడు వారి తప్పులను, పాపాలను పెద్దవిగా చేసి చూపవద్దు. ప్రాధాన్యత ఇవ్వవలసిన విషయం గురించి జాగ్రత్త వహించండి. 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6"/>
            </a:pPr>
            <a:r>
              <a:rPr lang="te-IN" sz="2400" dirty="0" smtClean="0"/>
              <a:t>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సరైన సమాచారాన్ని </a:t>
            </a:r>
            <a:r>
              <a:rPr lang="te-IN" sz="2400" dirty="0" smtClean="0"/>
              <a:t>పేర్కొనండి మరియు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సరైన నిదర్శనాన్ని </a:t>
            </a:r>
            <a:r>
              <a:rPr lang="te-IN" sz="2400" dirty="0" smtClean="0"/>
              <a:t>వాడండి. 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6"/>
            </a:pPr>
            <a:r>
              <a:rPr lang="te-IN" sz="2400" dirty="0" smtClean="0"/>
              <a:t> ప్రజల హృదయాలు తెరవటానికి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నేర్పుగా, సున్నితంగా, శాంతంగా </a:t>
            </a:r>
            <a:r>
              <a:rPr lang="te-IN" sz="2400" dirty="0"/>
              <a:t>మరియు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సౌమ్యంగా</a:t>
            </a:r>
            <a:r>
              <a:rPr lang="te-IN" sz="2400" dirty="0" smtClean="0"/>
              <a:t> ప్రయత్నించాలి. 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6"/>
            </a:pPr>
            <a:r>
              <a:rPr lang="te-IN" sz="2400" dirty="0" smtClean="0"/>
              <a:t> వారిని పరామర్శిస్తున్నపుడు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స్వచ్ఛమైన అనుభూతి </a:t>
            </a:r>
            <a:r>
              <a:rPr lang="te-IN" sz="2400" dirty="0" smtClean="0"/>
              <a:t>చూపండి మరియు వారి మాటలు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వింటున్నపుడు</a:t>
            </a:r>
            <a:r>
              <a:rPr lang="te-IN" sz="2400" dirty="0" smtClean="0"/>
              <a:t> శ్రద్ధతో వినండి. 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6"/>
            </a:pPr>
            <a:r>
              <a:rPr lang="te-IN" sz="2400" dirty="0" smtClean="0"/>
              <a:t> మీ ముందున్న వ్యక్తిని బట్టి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సరైన శైలి </a:t>
            </a:r>
            <a:r>
              <a:rPr lang="te-IN" sz="2400" dirty="0" smtClean="0"/>
              <a:t>ఉపయోగించండి. 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116013" y="765175"/>
            <a:ext cx="7848600" cy="863600"/>
          </a:xfrm>
          <a:solidFill>
            <a:schemeClr val="accent2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te-IN" sz="4000" dirty="0">
                <a:solidFill>
                  <a:srgbClr val="FFFF00"/>
                </a:solidFill>
                <a:latin typeface="Arial Black" pitchFamily="34" charset="0"/>
                <a:cs typeface="Times New Roman" pitchFamily="18" charset="0"/>
              </a:rPr>
              <a:t>ధర్మప్రచార కళ</a:t>
            </a:r>
            <a:endParaRPr lang="en-US" sz="4000" b="0" dirty="0" smtClean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2132856"/>
            <a:ext cx="802838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1"/>
            </a:pPr>
            <a:r>
              <a:rPr lang="te-IN" sz="2400" dirty="0" smtClean="0"/>
              <a:t>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కుఫ్ర్</a:t>
            </a:r>
            <a:r>
              <a:rPr lang="te-IN" sz="2400" dirty="0" smtClean="0"/>
              <a:t> (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అవిశ్వాసం</a:t>
            </a:r>
            <a:r>
              <a:rPr lang="te-IN" sz="2400" dirty="0" smtClean="0"/>
              <a:t>) కంటే ఘోరమైన పాపం మరేదీ లేదు. 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1"/>
            </a:pPr>
            <a:r>
              <a:rPr lang="te-IN" sz="2400" dirty="0" smtClean="0"/>
              <a:t> మీరు ప్రజలను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గౌరవించాలి</a:t>
            </a:r>
            <a:r>
              <a:rPr lang="te-IN" sz="2400" dirty="0" smtClean="0"/>
              <a:t> మరియు వారితో మంచిగా ప్రవర్తించాలి. వారి స్టేటస్ కు తగిన విధంగా గౌరవం చూపండి. 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1"/>
            </a:pPr>
            <a:r>
              <a:rPr lang="te-IN" sz="2400" dirty="0" smtClean="0"/>
              <a:t> మీ పరిసరాలలో జరుగుతున్న వాటి గురించి మీకు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అవగాహన</a:t>
            </a:r>
            <a:r>
              <a:rPr lang="te-IN" sz="2400" dirty="0" smtClean="0"/>
              <a:t> ఉండాలి. 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1"/>
            </a:pPr>
            <a:r>
              <a:rPr lang="te-IN" sz="2400" dirty="0" smtClean="0"/>
              <a:t> ఎదుటివారి స్వంతబుద్ధి మరియు స్థాయిని బట్టి వారితో మాట్లాడండి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1"/>
            </a:pPr>
            <a:r>
              <a:rPr lang="te-IN" sz="2400" dirty="0" smtClean="0"/>
              <a:t> తమ స్టేటస్ ను హెచ్చుగా చూపుకోవడానికి, కొందరు ప్రజలు ఎప్పుడూ ఇతరులను </a:t>
            </a:r>
            <a:r>
              <a:rPr lang="te-IN" sz="2400" u="sng" dirty="0" smtClean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కించపరుస్తూ</a:t>
            </a:r>
            <a:r>
              <a:rPr lang="te-IN" sz="2400" dirty="0" smtClean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te-IN" sz="2400" dirty="0" smtClean="0"/>
              <a:t>మాట్లాడుతూ ఉంటారు. ఇతరులను తక్కువ చూపుతూ, మిమ్మల్ని మీరు ఎక్కువ చేసి చెప్పుకోవద్దు. 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5" name="Rectangle 1029"/>
          <p:cNvSpPr>
            <a:spLocks noGrp="1" noChangeArrowheads="1"/>
          </p:cNvSpPr>
          <p:nvPr>
            <p:ph type="ctrTitle"/>
          </p:nvPr>
        </p:nvSpPr>
        <p:spPr>
          <a:xfrm>
            <a:off x="1116013" y="765175"/>
            <a:ext cx="7777162" cy="863600"/>
          </a:xfrm>
          <a:solidFill>
            <a:schemeClr val="accent2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te-IN" sz="4000" dirty="0">
                <a:solidFill>
                  <a:srgbClr val="FFFF00"/>
                </a:solidFill>
                <a:latin typeface="Arial Black" pitchFamily="34" charset="0"/>
                <a:cs typeface="Times New Roman" pitchFamily="18" charset="0"/>
              </a:rPr>
              <a:t>ధర్మప్రచార కళ</a:t>
            </a:r>
            <a:endParaRPr lang="en-US" sz="4000" b="0" dirty="0" smtClean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2132856"/>
            <a:ext cx="802838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6"/>
            </a:pPr>
            <a:r>
              <a:rPr lang="te-IN" sz="2400" dirty="0" smtClean="0"/>
              <a:t> ప్రజల కష్టసుఖాలలో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పాలుపంచుకోండి</a:t>
            </a:r>
            <a:r>
              <a:rPr lang="te-IN" sz="2400" dirty="0" smtClean="0"/>
              <a:t>. 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6"/>
            </a:pPr>
            <a:r>
              <a:rPr lang="te-IN" sz="2400" dirty="0" smtClean="0"/>
              <a:t> ఒకేసారి అనేక విషయాలు మాట్లాడి ప్రజలపై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భారం</a:t>
            </a:r>
            <a:r>
              <a:rPr lang="te-IN" sz="2400" dirty="0" smtClean="0"/>
              <a:t> వేయవద్దు. ప్రతిసారీ ఒక్కో విషయం పైనే దృష్టికేంద్రీకరించండి. 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6"/>
            </a:pPr>
            <a:r>
              <a:rPr lang="te-IN" sz="2400" dirty="0" smtClean="0"/>
              <a:t> వారితో మాట్లాడేటపుడు మీకు మీరు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బాధ్యత</a:t>
            </a:r>
            <a:r>
              <a:rPr lang="te-IN" sz="2400" dirty="0" smtClean="0"/>
              <a:t> వహించండి. 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08063" y="765175"/>
            <a:ext cx="7885112" cy="863600"/>
          </a:xfrm>
          <a:solidFill>
            <a:schemeClr val="accent2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te-IN" sz="4000" dirty="0">
                <a:solidFill>
                  <a:srgbClr val="FFFF00"/>
                </a:solidFill>
                <a:latin typeface="Arial Black" pitchFamily="34" charset="0"/>
                <a:cs typeface="Times New Roman" pitchFamily="18" charset="0"/>
              </a:rPr>
              <a:t>ధర్మప్రచార కళ</a:t>
            </a:r>
            <a:endParaRPr lang="en-US" sz="4000" b="0" dirty="0" smtClean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2132856"/>
            <a:ext cx="80283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9"/>
            </a:pPr>
            <a:r>
              <a:rPr lang="te-IN" sz="2400" dirty="0" smtClean="0"/>
              <a:t> అల్లాహ్ కు దగ్గరకావడం కొరకు , మీరు సాధ్యమైనంత ఎక్కువగా అల్లాహ్ ను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ఆరాధించండి</a:t>
            </a:r>
            <a:r>
              <a:rPr lang="te-IN" sz="2400" dirty="0" smtClean="0"/>
              <a:t>. 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9"/>
            </a:pPr>
            <a:r>
              <a:rPr lang="te-IN" sz="2400" dirty="0" smtClean="0"/>
              <a:t> మీరు అల్లాహ్ కు ఎంత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దగ్గరయితే</a:t>
            </a:r>
            <a:r>
              <a:rPr lang="te-IN" sz="2400" dirty="0" smtClean="0"/>
              <a:t>, మీ దుఆలు అంత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ఎక్కువగా</a:t>
            </a:r>
            <a:r>
              <a:rPr lang="te-IN" sz="2400" dirty="0" smtClean="0"/>
              <a:t> స్వీకరించబడతాయి మరియు మీ కృషి స్వీకరించబడుతుంది. 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9"/>
            </a:pPr>
            <a:r>
              <a:rPr lang="te-IN" sz="2400" dirty="0" smtClean="0"/>
              <a:t> మంచిగా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కనబడండి</a:t>
            </a:r>
            <a:r>
              <a:rPr lang="te-IN" sz="2400" dirty="0" smtClean="0"/>
              <a:t>. 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uiatm7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4725988"/>
            <a:ext cx="2376488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7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2205038"/>
            <a:ext cx="7561263" cy="2087562"/>
          </a:xfrm>
          <a:solidFill>
            <a:schemeClr val="accent2"/>
          </a:solidFill>
        </p:spPr>
        <p:txBody>
          <a:bodyPr anchor="ctr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4800" smtClean="0">
                <a:solidFill>
                  <a:srgbClr val="FFFF00"/>
                </a:solidFill>
                <a:latin typeface="Arial Black" pitchFamily="34" charset="0"/>
                <a:cs typeface="Times New Roman" pitchFamily="18" charset="0"/>
              </a:rPr>
              <a:t> </a:t>
            </a:r>
          </a:p>
        </p:txBody>
      </p:sp>
      <p:pic>
        <p:nvPicPr>
          <p:cNvPr id="21508" name="Picture 4" descr="uiatm19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4725988"/>
            <a:ext cx="2232025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5" descr="uiatm19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275" y="4725988"/>
            <a:ext cx="2376488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7094" name="Rectangle 6"/>
          <p:cNvSpPr>
            <a:spLocks noChangeArrowheads="1"/>
          </p:cNvSpPr>
          <p:nvPr/>
        </p:nvSpPr>
        <p:spPr bwMode="auto">
          <a:xfrm>
            <a:off x="1258888" y="2349500"/>
            <a:ext cx="74168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rtl="1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te-IN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ఈ సంక్షిప్త జ్ఞాపికలో హాజరయినందుకు అల్లాహ్ మిమ్మల్ని దీవించుగాక</a:t>
            </a:r>
            <a:endParaRPr lang="en-US" sz="40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1709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187450" y="692150"/>
            <a:ext cx="7632700" cy="863600"/>
          </a:xfrm>
          <a:solidFill>
            <a:schemeClr val="accent2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te-IN" dirty="0">
                <a:solidFill>
                  <a:srgbClr val="FFFF00"/>
                </a:solidFill>
                <a:latin typeface="Arial Black" pitchFamily="34" charset="0"/>
                <a:cs typeface="Times New Roman" pitchFamily="18" charset="0"/>
              </a:rPr>
              <a:t>ధర్మప్రచార కళ</a:t>
            </a:r>
            <a:endParaRPr lang="en-US" b="0" dirty="0" smtClean="0">
              <a:solidFill>
                <a:srgbClr val="FFFF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17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21709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1" grpId="0" build="p" animBg="1"/>
      <p:bldP spid="21709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6013" y="765175"/>
            <a:ext cx="7848600" cy="863600"/>
          </a:xfrm>
          <a:solidFill>
            <a:schemeClr val="accent2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te-IN" sz="4000" dirty="0">
                <a:solidFill>
                  <a:srgbClr val="FFFF00"/>
                </a:solidFill>
                <a:latin typeface="Arial Black" pitchFamily="34" charset="0"/>
                <a:cs typeface="Times New Roman" pitchFamily="18" charset="0"/>
              </a:rPr>
              <a:t>ధర్మప్రచార కళ</a:t>
            </a:r>
            <a:endParaRPr lang="en-US" sz="4000" dirty="0" smtClean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57290" y="2071678"/>
            <a:ext cx="778671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te-IN" dirty="0" smtClean="0"/>
              <a:t>  </a:t>
            </a:r>
            <a:r>
              <a:rPr lang="te-IN" sz="2400" dirty="0" smtClean="0"/>
              <a:t>ఇస్లాం వైపు ఆహ్వానించడమనేది అత్యుత్తమమైన వృత్తి. అలా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e-IN" sz="2400" dirty="0"/>
              <a:t> </a:t>
            </a:r>
            <a:r>
              <a:rPr lang="te-IN" sz="2400" dirty="0" smtClean="0"/>
              <a:t>  పిలవడంలో మీరు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ఇస్లాం ధర్మానికి ప్రాతినిధ్యం </a:t>
            </a:r>
            <a:r>
              <a:rPr lang="te-IN" sz="2400" dirty="0" smtClean="0"/>
              <a:t>వహిస్తున్నారు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e-IN" sz="2400" dirty="0"/>
              <a:t> </a:t>
            </a:r>
            <a:r>
              <a:rPr lang="te-IN" sz="2400" dirty="0" smtClean="0"/>
              <a:t>  మరియు మొత్తం ప్రవక్తల అత్యంత గౌరవప్రదమైన సందేశాన్ని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e-IN" sz="2400" dirty="0"/>
              <a:t> </a:t>
            </a:r>
            <a:r>
              <a:rPr lang="te-IN" sz="2400" dirty="0" smtClean="0"/>
              <a:t>  అందజేస్తున్నారన్న సంగతి తెలుసుకోండి. 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te-IN" sz="2400" dirty="0" smtClean="0"/>
              <a:t> </a:t>
            </a:r>
            <a:r>
              <a:rPr lang="te-IN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పండితులు</a:t>
            </a:r>
            <a:r>
              <a:rPr lang="te-IN" sz="2400" dirty="0" smtClean="0"/>
              <a:t> ప్రవక్తల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వారసులు</a:t>
            </a:r>
            <a:r>
              <a:rPr lang="te-IN" sz="2400" dirty="0" smtClean="0"/>
              <a:t>. వారు దావహ్ పనిని తమ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e-IN" sz="2400" dirty="0"/>
              <a:t> </a:t>
            </a:r>
            <a:r>
              <a:rPr lang="te-IN" sz="2400" dirty="0" smtClean="0"/>
              <a:t>  బాధ్యతగా మరియు ఒడంబడిగా భావించి పూర్తి చేయవలసి ఉంది.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te-IN" sz="2400" dirty="0"/>
              <a:t> </a:t>
            </a:r>
            <a:r>
              <a:rPr lang="te-IN" sz="2400" dirty="0" smtClean="0"/>
              <a:t>మీ దావహ్ పనిలో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క్వాలిటీ</a:t>
            </a:r>
            <a:r>
              <a:rPr lang="te-IN" sz="2400" dirty="0" smtClean="0"/>
              <a:t> ఉండాలి.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te-IN" sz="2400" dirty="0"/>
              <a:t> </a:t>
            </a:r>
            <a:r>
              <a:rPr lang="te-IN" sz="2400" dirty="0" smtClean="0"/>
              <a:t>ధర్మప్రచారకులు దావహ్ పద్ధతి గురించి చదువుతూ ఉండాలి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e-IN" sz="2400" dirty="0"/>
              <a:t> </a:t>
            </a:r>
            <a:r>
              <a:rPr lang="te-IN" sz="2400" dirty="0" smtClean="0"/>
              <a:t>   మరియు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తమ జ్ఞానాన్ని పెంచుకుంటూ </a:t>
            </a:r>
            <a:r>
              <a:rPr lang="te-IN" sz="2400" dirty="0" smtClean="0"/>
              <a:t>ఉండాలి.</a:t>
            </a:r>
          </a:p>
          <a:p>
            <a:pPr algn="l">
              <a:buFont typeface="Courier New" pitchFamily="49" charset="0"/>
              <a:buChar char="o"/>
            </a:pPr>
            <a:endParaRPr lang="te-IN" sz="2400" dirty="0" smtClean="0"/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16013" y="765175"/>
            <a:ext cx="7848600" cy="863600"/>
          </a:xfrm>
          <a:solidFill>
            <a:schemeClr val="accent2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te-IN" sz="4000" dirty="0">
                <a:solidFill>
                  <a:srgbClr val="FFFF00"/>
                </a:solidFill>
                <a:latin typeface="Arial Black" pitchFamily="34" charset="0"/>
                <a:cs typeface="Times New Roman" pitchFamily="18" charset="0"/>
              </a:rPr>
              <a:t>ధర్మప్రచార కళ</a:t>
            </a:r>
            <a:endParaRPr lang="en-US" sz="4000" b="0" dirty="0" smtClean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5616" y="2492310"/>
            <a:ext cx="778671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te-IN" dirty="0" smtClean="0"/>
              <a:t>  </a:t>
            </a:r>
            <a:r>
              <a:rPr lang="te-IN" sz="2400" dirty="0" smtClean="0"/>
              <a:t>దావహ్ లో పనికి వచ్చే సమాజంలోని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నూతన పద్ధతులు </a:t>
            </a:r>
            <a:r>
              <a:rPr lang="te-IN" sz="2400" dirty="0" smtClean="0"/>
              <a:t>ఏవి </a:t>
            </a:r>
            <a:r>
              <a:rPr lang="en-US" sz="2400" dirty="0" smtClean="0"/>
              <a:t>?</a:t>
            </a:r>
            <a:endParaRPr lang="te-IN" sz="2400" dirty="0" smtClean="0"/>
          </a:p>
          <a:p>
            <a:pPr algn="l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te-IN" sz="2400" dirty="0" smtClean="0"/>
              <a:t> ధర్మప్రచారకులు సంఘంలోని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శ్రేష్ఠులు</a:t>
            </a:r>
            <a:r>
              <a:rPr lang="te-IN" sz="2400" dirty="0" smtClean="0"/>
              <a:t>. 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te-IN" sz="2400" dirty="0"/>
              <a:t> </a:t>
            </a:r>
            <a:r>
              <a:rPr lang="te-IN" sz="2400" dirty="0" smtClean="0"/>
              <a:t>ప్రతిరోజు ధర్మప్రచారకుడు తనను తాను సరిదిద్దుకుంటూ, 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ఇతరుల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e-IN" sz="2400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</a:t>
            </a:r>
            <a:r>
              <a:rPr lang="te-IN" sz="2400" u="sng" dirty="0" smtClean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కళ్ళెప్పుడూ </a:t>
            </a:r>
            <a:r>
              <a:rPr lang="te-IN" sz="2400" dirty="0" smtClean="0"/>
              <a:t>తన మీదనే ఉండటం వలన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ఆదర్శవంతంగా</a:t>
            </a:r>
            <a:r>
              <a:rPr lang="te-IN" sz="2400" dirty="0" smtClean="0"/>
              <a:t>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e-IN" sz="2400" dirty="0"/>
              <a:t> </a:t>
            </a:r>
            <a:r>
              <a:rPr lang="te-IN" sz="2400" dirty="0" smtClean="0"/>
              <a:t>  ఉండటానికి శాయశక్తులా ప్రయత్నించవలెను. 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te-IN" sz="2400" dirty="0"/>
              <a:t> </a:t>
            </a:r>
            <a:r>
              <a:rPr lang="te-IN" sz="2400" dirty="0" smtClean="0"/>
              <a:t>దావహ్ చేయటంలో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దావహ్</a:t>
            </a:r>
            <a:r>
              <a:rPr lang="te-IN" sz="2400" dirty="0" smtClean="0"/>
              <a:t> కూడా ఇమిడి ఉంది. 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te-IN" sz="2400" dirty="0"/>
              <a:t> </a:t>
            </a:r>
            <a:r>
              <a:rPr lang="te-IN" sz="2400" dirty="0" smtClean="0"/>
              <a:t>దావహ్ యొక్క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ప్రాధాన్యతను</a:t>
            </a:r>
            <a:r>
              <a:rPr lang="te-IN" sz="2400" dirty="0" smtClean="0"/>
              <a:t> పరస్పరం గుర్తుచేసుకుంటూ ఉండాలి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16013" y="765175"/>
            <a:ext cx="7848600" cy="863600"/>
          </a:xfrm>
          <a:solidFill>
            <a:schemeClr val="accent2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te-IN" sz="4000" dirty="0">
                <a:solidFill>
                  <a:srgbClr val="FFFF00"/>
                </a:solidFill>
                <a:latin typeface="Arial Black" pitchFamily="34" charset="0"/>
                <a:cs typeface="Times New Roman" pitchFamily="18" charset="0"/>
              </a:rPr>
              <a:t>ధర్మప్రచార కళ</a:t>
            </a:r>
            <a:endParaRPr lang="en-US" sz="4000" b="0" dirty="0" smtClean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1700808"/>
            <a:ext cx="81724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te-IN" dirty="0" smtClean="0"/>
              <a:t>  </a:t>
            </a:r>
            <a:r>
              <a:rPr lang="te-IN" sz="2400" dirty="0" smtClean="0"/>
              <a:t>దావహ్ లేకుండా మనం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ఎన్నటికీ ముస్లింలుగా మారేవాళ్ళం </a:t>
            </a:r>
            <a:r>
              <a:rPr lang="te-IN" sz="2400" dirty="0" smtClean="0"/>
              <a:t>కాదు.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te-IN" sz="2400" dirty="0" smtClean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te-IN" sz="2400" u="sng" dirty="0" smtClean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మార్గదర్శకత్వం</a:t>
            </a:r>
            <a:r>
              <a:rPr lang="te-IN" sz="2400" dirty="0" smtClean="0"/>
              <a:t> ప్రతిఒక్కరికీ అవసరము. 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te-IN" sz="2400" dirty="0"/>
              <a:t> </a:t>
            </a:r>
            <a:r>
              <a:rPr lang="te-IN" sz="2400" dirty="0" smtClean="0"/>
              <a:t>ప్రతిరోజు మరింత ఎక్కువగా ధర్మప్రచారం చేస్తూ అల్లాహ్ కు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e-IN" sz="2400" dirty="0" smtClean="0"/>
              <a:t>  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కృతజ్ఞతలు</a:t>
            </a:r>
            <a:r>
              <a:rPr lang="te-IN" sz="2400" dirty="0" smtClean="0"/>
              <a:t> తెలుపుకోవలెను. </a:t>
            </a:r>
            <a:endParaRPr lang="te-IN" sz="2400" u="sng" dirty="0">
              <a:solidFill>
                <a:srgbClr val="FFFF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te-IN" sz="2400" dirty="0" smtClean="0"/>
              <a:t> మీ దావహ్ వలన అల్లాహ్ అనుగ్రహంతో ఎవరైనా ఇస్లాం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e-IN" sz="2400" dirty="0"/>
              <a:t> </a:t>
            </a:r>
            <a:r>
              <a:rPr lang="te-IN" sz="2400" dirty="0" smtClean="0"/>
              <a:t>  స్వీకరించినపుడు, ఇస్లాం యొక్క అసలు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రుచి</a:t>
            </a:r>
            <a:r>
              <a:rPr lang="te-IN" sz="2400" dirty="0" smtClean="0"/>
              <a:t> మీకు తెలుస్తుంది. 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te-IN" sz="2400" dirty="0"/>
              <a:t> </a:t>
            </a:r>
            <a:r>
              <a:rPr lang="te-IN" sz="2400" dirty="0" smtClean="0"/>
              <a:t>దావహ్ యొక్క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ప్రాధాన్యతను</a:t>
            </a:r>
            <a:r>
              <a:rPr lang="te-IN" sz="2400" dirty="0" smtClean="0"/>
              <a:t> పరస్పరం గుర్తుచేసుకుంటూ ఉండాలి.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e-IN" sz="2400" dirty="0"/>
              <a:t> </a:t>
            </a:r>
            <a:r>
              <a:rPr lang="te-IN" sz="2400" dirty="0" smtClean="0"/>
              <a:t>  మీరు దావహ్ పనులు వదిలివేసనపుడు, ఈ రుచి క్షీణిస్తుంది.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te-IN" sz="2400" dirty="0"/>
              <a:t> </a:t>
            </a:r>
            <a:r>
              <a:rPr lang="te-IN" sz="2400" dirty="0" smtClean="0"/>
              <a:t>దావహ్ పనులు మీ కొరకు అన్ని వేళలా ఒక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తలనొప్పిలా</a:t>
            </a:r>
            <a:r>
              <a:rPr lang="te-IN" sz="2400" dirty="0" smtClean="0"/>
              <a:t> ఉండాలి. దావహ్ చేయడంలో తప్పక సంతృప్తి లభించే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ఒక బరువైన బాధ్యతది</a:t>
            </a:r>
            <a:r>
              <a:rPr lang="te-IN" sz="2400" dirty="0" smtClean="0"/>
              <a:t>. దావహ్ గాలితో శ్వాస లోపలికి పీల్చండి మరియు బయటికి వదలండి.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16013" y="765175"/>
            <a:ext cx="7848600" cy="863600"/>
          </a:xfrm>
          <a:solidFill>
            <a:schemeClr val="accent2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te-IN" sz="4000" dirty="0">
                <a:solidFill>
                  <a:srgbClr val="FFFF00"/>
                </a:solidFill>
                <a:latin typeface="Arial Black" pitchFamily="34" charset="0"/>
                <a:cs typeface="Times New Roman" pitchFamily="18" charset="0"/>
              </a:rPr>
              <a:t>ధర్మప్రచార కళ</a:t>
            </a:r>
            <a:endParaRPr lang="en-US" sz="4000" b="0" dirty="0" smtClean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5616" y="2151434"/>
            <a:ext cx="778671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te-IN" dirty="0" smtClean="0"/>
              <a:t> </a:t>
            </a:r>
            <a:r>
              <a:rPr lang="te-IN" sz="2400" dirty="0" smtClean="0"/>
              <a:t>మీరు బయటికి వెళ్ళినప్పుడల్లా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దావహ్ చేయాలనే </a:t>
            </a:r>
            <a:r>
              <a:rPr lang="te-IN" sz="2400" u="sng" dirty="0" smtClean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సంకల్పంతో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e-IN" sz="2400" dirty="0" smtClean="0"/>
              <a:t>  ఇక్కడికి రండి.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దావహ్ అనేది ఒక విలాసం కాదు, అదొక బాధ్యత</a:t>
            </a:r>
            <a:r>
              <a:rPr lang="te-IN" sz="2400" dirty="0" smtClean="0"/>
              <a:t>.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te-IN" sz="2400" dirty="0" smtClean="0"/>
              <a:t> నేనిక్కడ ఎందుకు ఉన్నాను </a:t>
            </a:r>
            <a:r>
              <a:rPr lang="en-US" sz="2400" dirty="0" smtClean="0"/>
              <a:t>?</a:t>
            </a:r>
            <a:r>
              <a:rPr lang="te-IN" sz="2400" dirty="0" smtClean="0"/>
              <a:t> ఈ తరగతుల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ఫలితాలేమిటి</a:t>
            </a:r>
            <a:r>
              <a:rPr lang="te-IN" sz="2400" dirty="0" smtClean="0"/>
              <a:t> </a:t>
            </a:r>
            <a:r>
              <a:rPr lang="en-US" sz="2400" dirty="0" smtClean="0"/>
              <a:t>?</a:t>
            </a:r>
            <a:r>
              <a:rPr lang="te-IN" sz="2400" dirty="0" smtClean="0"/>
              <a:t> 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te-IN" sz="2400" dirty="0"/>
              <a:t> </a:t>
            </a:r>
            <a:r>
              <a:rPr lang="te-IN" sz="2400" dirty="0" smtClean="0"/>
              <a:t>దాప్రతి ఒక్కరూ ఒక వాగ్దానంతో ముందుకు రండి – దావహ్ పనిలో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e-IN" sz="2400" dirty="0"/>
              <a:t> </a:t>
            </a:r>
            <a:r>
              <a:rPr lang="te-IN" sz="2400" dirty="0" smtClean="0"/>
              <a:t>  ఇతరులకు సహాయం చేసే ముందు స్వయంగా మనకు మనం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e-IN" sz="2400" dirty="0"/>
              <a:t> </a:t>
            </a:r>
            <a:r>
              <a:rPr lang="te-IN" sz="2400" dirty="0" smtClean="0"/>
              <a:t>  సహాయం చేసుకోవాలి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16013" y="765175"/>
            <a:ext cx="7848600" cy="863600"/>
          </a:xfrm>
          <a:solidFill>
            <a:schemeClr val="accent2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te-IN" sz="4000" dirty="0">
                <a:solidFill>
                  <a:srgbClr val="FFFF00"/>
                </a:solidFill>
                <a:latin typeface="Arial Black" pitchFamily="34" charset="0"/>
                <a:cs typeface="Times New Roman" pitchFamily="18" charset="0"/>
              </a:rPr>
              <a:t>ధర్మప్రచార కళ</a:t>
            </a:r>
            <a:endParaRPr lang="en-US" sz="4000" b="0" dirty="0" smtClean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5616" y="2348880"/>
            <a:ext cx="778671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te-IN" dirty="0" smtClean="0"/>
              <a:t> </a:t>
            </a:r>
            <a:r>
              <a:rPr lang="te-IN" sz="2400" dirty="0" smtClean="0"/>
              <a:t>అత్యంత ముఖ్యమైన విషయం ఏమిటంటే – నా జీవితంలో నేనెలా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e-IN" sz="2400" dirty="0"/>
              <a:t> </a:t>
            </a:r>
            <a:r>
              <a:rPr lang="te-IN" sz="2400" dirty="0" smtClean="0"/>
              <a:t> దావహ్ ను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అమలు</a:t>
            </a:r>
            <a:r>
              <a:rPr lang="te-IN" sz="2400" dirty="0" smtClean="0"/>
              <a:t> చేయాలనేది అత్యంత ముఖ్యమైన విషయం.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e-IN" sz="2400" dirty="0"/>
              <a:t> </a:t>
            </a:r>
            <a:r>
              <a:rPr lang="te-IN" sz="2400" dirty="0" smtClean="0"/>
              <a:t> కేవలం ఇక్కడికి రావడం మరియు వినడమనేది సరిపోదు. ఈ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e-IN" sz="2400" dirty="0"/>
              <a:t> </a:t>
            </a:r>
            <a:r>
              <a:rPr lang="te-IN" sz="2400" dirty="0" smtClean="0"/>
              <a:t> క్లాసులు ఒక ధర్మప్రచారకుడి కోసం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ఇంధనాన్ని నింపే </a:t>
            </a:r>
            <a:r>
              <a:rPr lang="te-IN" sz="2400" u="sng" dirty="0" smtClean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స్టేషన్ల</a:t>
            </a:r>
            <a:r>
              <a:rPr lang="te-IN" sz="2400" dirty="0">
                <a:cs typeface="Times New Roman" pitchFamily="18" charset="0"/>
              </a:rPr>
              <a:t> </a:t>
            </a:r>
            <a:r>
              <a:rPr lang="te-IN" sz="2400" dirty="0" smtClean="0">
                <a:cs typeface="Times New Roman" pitchFamily="18" charset="0"/>
              </a:rPr>
              <a:t>వంటివి.</a:t>
            </a:r>
            <a:r>
              <a:rPr lang="te-IN" sz="2400" dirty="0" smtClean="0"/>
              <a:t> 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endParaRPr lang="te-IN" sz="2400" dirty="0" smtClean="0"/>
          </a:p>
          <a:p>
            <a:pPr algn="l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te-IN" sz="2400" dirty="0" smtClean="0"/>
              <a:t> రోజువారీ మీకు మీరే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బాధ్యులుగా</a:t>
            </a:r>
            <a:r>
              <a:rPr lang="te-IN" sz="2400" dirty="0" smtClean="0"/>
              <a:t> నిలదీసుకోండి. </a:t>
            </a:r>
            <a:r>
              <a:rPr lang="en-US" sz="2400" dirty="0" smtClean="0"/>
              <a:t>‘</a:t>
            </a:r>
            <a:r>
              <a:rPr lang="te-IN" sz="2400" dirty="0" smtClean="0"/>
              <a:t>ఇక్కడి నేను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e-IN" sz="2400" dirty="0"/>
              <a:t> </a:t>
            </a:r>
            <a:r>
              <a:rPr lang="te-IN" sz="2400" dirty="0" smtClean="0"/>
              <a:t>  ఏమి నేర్చుకున్నాను </a:t>
            </a:r>
            <a:r>
              <a:rPr lang="en-US" sz="2400" dirty="0" smtClean="0"/>
              <a:t>?’ </a:t>
            </a:r>
            <a:r>
              <a:rPr lang="te-IN" sz="2400" dirty="0" smtClean="0"/>
              <a:t>అని ఆత్మ పరిశీలన చేసుకోండి. 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16013" y="765175"/>
            <a:ext cx="7848600" cy="863600"/>
          </a:xfrm>
          <a:solidFill>
            <a:schemeClr val="accent2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te-IN" sz="4000" dirty="0">
                <a:solidFill>
                  <a:srgbClr val="FFFF00"/>
                </a:solidFill>
                <a:latin typeface="Arial Black" pitchFamily="34" charset="0"/>
                <a:cs typeface="Times New Roman" pitchFamily="18" charset="0"/>
              </a:rPr>
              <a:t>ధర్మప్రచార కళ</a:t>
            </a:r>
            <a:endParaRPr lang="en-US" sz="4000" b="0" dirty="0" smtClean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5616" y="1916832"/>
            <a:ext cx="778671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te-IN" dirty="0" smtClean="0"/>
              <a:t>   </a:t>
            </a:r>
            <a:r>
              <a:rPr lang="te-IN" sz="2400" dirty="0" smtClean="0"/>
              <a:t>దావహ్ కోసం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ఇంటర్నెట్ను</a:t>
            </a:r>
            <a:r>
              <a:rPr lang="te-IN" sz="2400" dirty="0" smtClean="0"/>
              <a:t> వాడండి. మీ శత్రువులు దీనిని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e-IN" sz="2400" dirty="0"/>
              <a:t> </a:t>
            </a:r>
            <a:r>
              <a:rPr lang="te-IN" sz="2400" dirty="0" smtClean="0"/>
              <a:t>   ఎక్కువగా వాడుకుంటున్నారు. 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te-IN" sz="2400" dirty="0" smtClean="0"/>
              <a:t>  ఇస్లాం </a:t>
            </a:r>
            <a:r>
              <a:rPr lang="te-IN" sz="2400" dirty="0"/>
              <a:t>గురించి మరింతగా </a:t>
            </a:r>
            <a:r>
              <a:rPr lang="te-IN" sz="2400" dirty="0" smtClean="0"/>
              <a:t>తెలుపుతూ, ప్రజలకు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స్పందించండి</a:t>
            </a:r>
            <a:r>
              <a:rPr lang="te-IN" sz="2400" dirty="0" smtClean="0"/>
              <a:t>. 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te-IN" sz="2400" dirty="0" smtClean="0"/>
              <a:t>  </a:t>
            </a:r>
            <a:r>
              <a:rPr lang="en-US" sz="2400" dirty="0" smtClean="0"/>
              <a:t>“</a:t>
            </a:r>
            <a:r>
              <a:rPr lang="te-IN" sz="2400" dirty="0" smtClean="0"/>
              <a:t>నేనిక్కడ ఇస్లాం గురించి మాట్లాడటానికి వచ్చాను</a:t>
            </a:r>
            <a:r>
              <a:rPr lang="en-US" sz="2400" dirty="0" smtClean="0"/>
              <a:t>”</a:t>
            </a:r>
            <a:r>
              <a:rPr lang="te-IN" sz="2400" dirty="0" smtClean="0"/>
              <a:t> అని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స్పష్టంగా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e-IN" sz="2400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మరియు సూటీగా </a:t>
            </a:r>
            <a:r>
              <a:rPr lang="te-IN" sz="2400" dirty="0" smtClean="0"/>
              <a:t>పలకండి. 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te-IN" sz="2400" dirty="0" smtClean="0"/>
              <a:t>  ఎక్కువగా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దుఆ</a:t>
            </a:r>
            <a:r>
              <a:rPr lang="te-IN" sz="2400" dirty="0" smtClean="0"/>
              <a:t> చేయండి.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te-IN" sz="2400" dirty="0" smtClean="0"/>
              <a:t>  సరైన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జ్ఞానాన్ని</a:t>
            </a:r>
            <a:r>
              <a:rPr lang="te-IN" sz="2400" dirty="0" smtClean="0"/>
              <a:t> కలిగి ఉండండి. 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te-IN" sz="2400" dirty="0"/>
              <a:t> </a:t>
            </a:r>
            <a:r>
              <a:rPr lang="te-IN" sz="2400" dirty="0" smtClean="0"/>
              <a:t> ఇస్లాం యొక్క రూపాన్ని సరిదిద్దండి మరియు దాని స్వచ్ఛత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e-IN" sz="2400" dirty="0"/>
              <a:t> </a:t>
            </a:r>
            <a:r>
              <a:rPr lang="te-IN" sz="2400" dirty="0" smtClean="0"/>
              <a:t>   గురించి అందరికీ స్పష్టంగా వివరించండి.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16013" y="765175"/>
            <a:ext cx="7848600" cy="863600"/>
          </a:xfrm>
          <a:solidFill>
            <a:schemeClr val="accent2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te-IN" sz="4000" dirty="0">
                <a:solidFill>
                  <a:srgbClr val="FFFF00"/>
                </a:solidFill>
                <a:latin typeface="Arial Black" pitchFamily="34" charset="0"/>
                <a:cs typeface="Times New Roman" pitchFamily="18" charset="0"/>
              </a:rPr>
              <a:t>ధర్మప్రచార కళ</a:t>
            </a:r>
            <a:endParaRPr lang="en-US" sz="4000" b="0" dirty="0" smtClean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5616" y="2132856"/>
            <a:ext cx="778671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te-IN" sz="2400" dirty="0" smtClean="0"/>
              <a:t> నలుమూలలా ప్రతి ఇంట్లోకి </a:t>
            </a:r>
            <a:r>
              <a:rPr lang="te-IN" sz="2400" dirty="0"/>
              <a:t>ఇస్లాం ప్రవేశిస్తుంది</a:t>
            </a:r>
            <a:r>
              <a:rPr lang="te-IN" sz="2400" dirty="0" smtClean="0"/>
              <a:t>. (ఆశావాదం) 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te-IN" sz="2400" dirty="0" smtClean="0"/>
              <a:t> మీరు </a:t>
            </a:r>
            <a:r>
              <a:rPr lang="te-IN" sz="2400" u="sng" dirty="0" smtClean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జాగ్రత్తగా</a:t>
            </a:r>
            <a:r>
              <a:rPr lang="te-IN" sz="2400" dirty="0" smtClean="0"/>
              <a:t> ఉండాలి మరియు పరిస్థితిని నిశితంగా </a:t>
            </a:r>
            <a:r>
              <a:rPr lang="te-IN" sz="2400" u="sng" dirty="0" smtClean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పరిశీలించాలి</a:t>
            </a:r>
            <a:r>
              <a:rPr lang="te-IN" sz="2400" dirty="0" smtClean="0"/>
              <a:t> 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te-IN" sz="2400" dirty="0" smtClean="0"/>
              <a:t>  మీరు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ఎవరితో</a:t>
            </a:r>
            <a:r>
              <a:rPr lang="te-IN" sz="2400" dirty="0" smtClean="0"/>
              <a:t> మాట్లాడుతున్నారో మీకు తెలిసి ఉండాలి. 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te-IN" sz="2400" dirty="0" smtClean="0"/>
              <a:t>  శుభారంభం కోసం ఎదుటివానితో అతని గురించి అడగాలి. 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16013" y="765175"/>
            <a:ext cx="7848600" cy="863600"/>
          </a:xfrm>
          <a:solidFill>
            <a:schemeClr val="accent2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te-IN" sz="4000" dirty="0">
                <a:solidFill>
                  <a:srgbClr val="FFFF00"/>
                </a:solidFill>
                <a:latin typeface="Arial Black" pitchFamily="34" charset="0"/>
                <a:cs typeface="Times New Roman" pitchFamily="18" charset="0"/>
              </a:rPr>
              <a:t>ధర్మప్రచార కళ</a:t>
            </a:r>
            <a:endParaRPr lang="en-US" sz="4000" b="0" dirty="0" smtClean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2132856"/>
            <a:ext cx="802838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te-IN" sz="2400" dirty="0" smtClean="0"/>
              <a:t>దావహ్ కొరకు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చిత్తశుద్ధి</a:t>
            </a:r>
            <a:r>
              <a:rPr lang="te-IN" sz="2400" dirty="0" smtClean="0"/>
              <a:t> అవసరం. కేవలం అల్లాహ్ కొరకు మాత్రమే దావహ్ చేయాలి. డంబాలు కొట్టడం ద్వారా మీ సంకల్పాన్ని నాశనం చేసుకోవద్దు. స్వయంగా ఆత్మస్తుతి చేసుకోవద్దు. అల్లాహ్ వద్ద నుండి మీకు పుణ్యాలు లభిస్తాయి. 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te-IN" sz="2400" dirty="0" smtClean="0"/>
              <a:t>దావహ్ లో మీ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లక్ష్యాన్ని</a:t>
            </a:r>
            <a:r>
              <a:rPr lang="te-IN" sz="2400" dirty="0" smtClean="0"/>
              <a:t> ఇలా నిర్ణయించుకోండి – ఇస్లాం ధర్మాన్ని స్థాపించడం మరియు ఇస్లాం విలువలకు అనుగుణంగా ప్రజలలో మార్పు తీసుకురావడం. తద్వారా భూమిపై అరాచకాన్ని తగ్గించడం.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te-IN" sz="2400" dirty="0" smtClean="0"/>
              <a:t>మన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లక్ష్యం</a:t>
            </a:r>
            <a:r>
              <a:rPr lang="te-IN" sz="2400" dirty="0" smtClean="0"/>
              <a:t> అల్లాహ్ ను మాత్రమే ఆరాధించడం </a:t>
            </a:r>
            <a:r>
              <a:rPr lang="en-US" sz="2400" dirty="0" smtClean="0"/>
              <a:t>&amp;</a:t>
            </a:r>
            <a:r>
              <a:rPr lang="te-IN" sz="2400" dirty="0" smtClean="0"/>
              <a:t> మన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విజన్</a:t>
            </a:r>
            <a:r>
              <a:rPr lang="te-IN" sz="2400" dirty="0" smtClean="0"/>
              <a:t> స్వర్గాన్ని పొందడం.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te-IN" sz="2400" dirty="0" smtClean="0"/>
              <a:t>సాఫల్యం అల్లాహ్ నుండి మాత్రమే లభిస్తుంది. అల్లాహ్ పై </a:t>
            </a:r>
            <a:r>
              <a:rPr lang="te-IN" sz="2400" u="sng" dirty="0" smtClean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పూర్తి</a:t>
            </a:r>
            <a:r>
              <a:rPr lang="te-IN" sz="2400" dirty="0" smtClean="0"/>
              <a:t> </a:t>
            </a:r>
            <a:r>
              <a:rPr lang="te-IN" sz="2400" u="sng" dirty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విశ్వాసం</a:t>
            </a:r>
            <a:r>
              <a:rPr lang="te-IN" sz="2400" dirty="0" smtClean="0"/>
              <a:t> ఉంచండి. 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Q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Q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1253</TotalTime>
  <Words>1064</Words>
  <Application>Microsoft Office PowerPoint</Application>
  <PresentationFormat>عرض على الشاشة (3:4)‏</PresentationFormat>
  <Paragraphs>117</Paragraphs>
  <Slides>19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0" baseType="lpstr">
      <vt:lpstr>Shimmer</vt:lpstr>
      <vt:lpstr>الشريحة 1</vt:lpstr>
      <vt:lpstr>ధర్మప్రచార కళ</vt:lpstr>
      <vt:lpstr>ధర్మప్రచార కళ</vt:lpstr>
      <vt:lpstr>ధర్మప్రచార కళ</vt:lpstr>
      <vt:lpstr>ధర్మప్రచార కళ</vt:lpstr>
      <vt:lpstr>ధర్మప్రచార కళ</vt:lpstr>
      <vt:lpstr>ధర్మప్రచార కళ</vt:lpstr>
      <vt:lpstr>ధర్మప్రచార కళ</vt:lpstr>
      <vt:lpstr>ధర్మప్రచార కళ</vt:lpstr>
      <vt:lpstr>ధర్మప్రచార కళ</vt:lpstr>
      <vt:lpstr>ధర్మప్రచార కళ</vt:lpstr>
      <vt:lpstr>ధర్మప్రచార కళ</vt:lpstr>
      <vt:lpstr>ధర్మప్రచార కళ</vt:lpstr>
      <vt:lpstr>ధర్మప్రచార కళ</vt:lpstr>
      <vt:lpstr>ధర్మప్రచార కళ</vt:lpstr>
      <vt:lpstr>ధర్మప్రచార కళ</vt:lpstr>
      <vt:lpstr>ధర్మప్రచార కళ</vt:lpstr>
      <vt:lpstr>ధర్మప్రచార కళ</vt:lpstr>
      <vt:lpstr>ధర్మప్రచార కళ</vt:lpstr>
    </vt:vector>
  </TitlesOfParts>
  <Company>islamhouse.com</Company>
  <LinksUpToDate>false</LinksUpToDate>
  <SharedDoc>false</SharedDoc>
  <HyperlinkBase>www.islamhouse.com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ధర్మప్రచార కళ</dc:title>
  <dc:subject>ధర్మప్రచార కళ</dc:subject>
  <dc:creator>www.dawahmemo.com</dc:creator>
  <cp:keywords>ధర్మప్రచార కళ</cp:keywords>
  <dc:description>ధర్మప్రచార కళ</dc:description>
  <cp:lastModifiedBy>mosap</cp:lastModifiedBy>
  <cp:revision>226</cp:revision>
  <dcterms:created xsi:type="dcterms:W3CDTF">2002-02-26T06:25:13Z</dcterms:created>
  <dcterms:modified xsi:type="dcterms:W3CDTF">2012-12-31T14:00:03Z</dcterms:modified>
</cp:coreProperties>
</file>